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3"/>
  </p:notesMasterIdLst>
  <p:handoutMasterIdLst>
    <p:handoutMasterId r:id="rId24"/>
  </p:handoutMasterIdLst>
  <p:sldIdLst>
    <p:sldId id="256" r:id="rId3"/>
    <p:sldId id="260" r:id="rId4"/>
    <p:sldId id="257" r:id="rId5"/>
    <p:sldId id="291" r:id="rId6"/>
    <p:sldId id="298" r:id="rId7"/>
    <p:sldId id="303" r:id="rId8"/>
    <p:sldId id="314" r:id="rId9"/>
    <p:sldId id="311" r:id="rId10"/>
    <p:sldId id="277" r:id="rId11"/>
    <p:sldId id="278" r:id="rId12"/>
    <p:sldId id="271" r:id="rId13"/>
    <p:sldId id="281" r:id="rId14"/>
    <p:sldId id="305" r:id="rId15"/>
    <p:sldId id="316" r:id="rId16"/>
    <p:sldId id="283" r:id="rId17"/>
    <p:sldId id="284" r:id="rId18"/>
    <p:sldId id="307" r:id="rId19"/>
    <p:sldId id="310" r:id="rId20"/>
    <p:sldId id="317" r:id="rId21"/>
    <p:sldId id="308" r:id="rId2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20" autoAdjust="0"/>
  </p:normalViewPr>
  <p:slideViewPr>
    <p:cSldViewPr snapToGrid="0">
      <p:cViewPr varScale="1">
        <p:scale>
          <a:sx n="62" d="100"/>
          <a:sy n="62" d="100"/>
        </p:scale>
        <p:origin x="1054" y="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7" d="100"/>
        <a:sy n="87" d="100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252993834869134E-2"/>
          <c:y val="1.0957024975647744E-2"/>
          <c:w val="0.88325792331050423"/>
          <c:h val="0.916478609220142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Schadstoff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6771878C-0D20-4CD0-A50E-50BC571809DB}" type="VALUE">
                      <a:rPr lang="en-US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E87-4153-B5AE-2A71CF91C0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87-4153-B5AE-2A71CF91C05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Fehlalarme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40FEA020-01F9-4D78-8170-2A9090E8F96B}" type="VALUE">
                      <a:rPr lang="en-US" sz="1600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E87-4153-B5AE-2A71CF91C0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87-4153-B5AE-2A71CF91C05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BSW</c:v>
                </c:pt>
              </c:strCache>
            </c:strRef>
          </c:tx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6726EE7A-6EC8-4BD8-B53C-961EEE795D13}" type="VALUE">
                      <a:rPr lang="en-US" sz="1800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E87-4153-B5AE-2A71CF91C0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87-4153-B5AE-2A71CF91C05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Technische</c:v>
                </c:pt>
              </c:strCache>
            </c:strRef>
          </c:tx>
          <c:spPr>
            <a:noFill/>
            <a:ln w="25400" cap="flat" cmpd="sng" algn="ctr">
              <a:solidFill>
                <a:schemeClr val="accent4"/>
              </a:solidFill>
              <a:miter lim="800000"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6541B744-6DA5-49D3-AAE0-824662D2BFC1}" type="VALUE">
                      <a:rPr lang="en-US" sz="1600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E87-4153-B5AE-2A71CF91C05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1EFB5F-F70F-4828-A763-B1C39F337D41}" type="VALUE">
                      <a:rPr lang="en-US" sz="1400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E87-4153-B5AE-2A71CF91C0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22</c:v>
                </c:pt>
                <c:pt idx="1">
                  <c:v>22</c:v>
                </c:pt>
                <c:pt idx="2">
                  <c:v>18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87-4153-B5AE-2A71CF91C05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Brand</c:v>
                </c:pt>
              </c:strCache>
            </c:strRef>
          </c:tx>
          <c:spPr>
            <a:noFill/>
            <a:ln w="25400" cap="flat" cmpd="sng" algn="ctr">
              <a:solidFill>
                <a:schemeClr val="accent5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E87-4153-B5AE-2A71CF91C0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655691568"/>
        <c:axId val="643589728"/>
      </c:barChart>
      <c:valAx>
        <c:axId val="64358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5691568"/>
        <c:crosses val="autoZero"/>
        <c:crossBetween val="between"/>
      </c:valAx>
      <c:catAx>
        <c:axId val="655691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sng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3589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5497403809498775"/>
          <c:y val="0.49544462433028791"/>
          <c:w val="0.22961773559607218"/>
          <c:h val="0.38759605061448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77812280507191"/>
          <c:y val="6.8713107834327838E-2"/>
          <c:w val="0.81932756690949804"/>
          <c:h val="0.592175306832547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Reserve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771878C-0D20-4CD0-A50E-50BC571809DB}" type="VALUE">
                      <a:rPr lang="en-US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84-4853-9D29-D8CD5A223B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Tabelle1!$B$2:$B$2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A-4FCD-84BC-E4F75B0DB81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Jugend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0FEA020-01F9-4D78-8170-2A9090E8F96B}" type="VALUE">
                      <a:rPr lang="en-US" sz="1600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84-4853-9D29-D8CD5A223B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Tabelle1!$C$2:$C$2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5A-4FCD-84BC-E4F75B0DB81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Aktiv</c:v>
                </c:pt>
              </c:strCache>
            </c:strRef>
          </c:tx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726EE7A-6EC8-4BD8-B53C-961EEE795D13}" type="VALUE">
                      <a:rPr lang="en-US" sz="1800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B84-4853-9D29-D8CD5A223B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Tabelle1!$D$2:$D$2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5A-4FCD-84BC-E4F75B0DB816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Geamt</c:v>
                </c:pt>
              </c:strCache>
            </c:strRef>
          </c:tx>
          <c:spPr>
            <a:noFill/>
            <a:ln w="25400" cap="flat" cmpd="sng" algn="ctr">
              <a:solidFill>
                <a:schemeClr val="accent4"/>
              </a:solidFill>
              <a:miter lim="800000"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1EFB5F-F70F-4828-A763-B1C39F337D41}" type="VALUE">
                      <a:rPr lang="en-US" sz="1800"/>
                      <a:pPr>
                        <a:defRPr sz="1800" b="1"/>
                      </a:pPr>
                      <a:t>[WERT]</a:t>
                    </a:fld>
                    <a:endParaRPr lang="de-A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B84-4853-9D29-D8CD5A223B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Tabelle1!$E$2:$E$2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5A-4FCD-84BC-E4F75B0DB8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655691568"/>
        <c:axId val="643589728"/>
      </c:barChart>
      <c:valAx>
        <c:axId val="64358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5691568"/>
        <c:crosses val="autoZero"/>
        <c:crossBetween val="between"/>
      </c:valAx>
      <c:catAx>
        <c:axId val="655691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sng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3589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90498256832366797"/>
          <c:y val="0.14139484305270114"/>
          <c:w val="9.5017467006765E-2"/>
          <c:h val="0.50545593624324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6FA49A-04E1-4D0D-9D28-2717EC3A45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32B00F-7737-471F-852A-A1CD5822A5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37A1F-ADC3-4132-8531-2AC9F5755BA9}" type="datetimeFigureOut">
              <a:rPr lang="de-AT" smtClean="0"/>
              <a:t>24.03.2024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D827F1-F17F-4A4E-8D5D-F099FBEBF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827D61-31CD-4FED-BDD4-CB73E88F5A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BBFE3-C9B5-4E36-88B5-BA12827BE4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41375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35C97-5144-46CC-958C-6DBD29FC679F}" type="datetimeFigureOut">
              <a:rPr lang="de-AT" smtClean="0"/>
              <a:t>24.03.2024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267EA-F81B-46DE-B08A-DF10034B51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0681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20868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400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Danke an Komatsu und </a:t>
            </a:r>
            <a:r>
              <a:rPr lang="de-AT" dirty="0" err="1"/>
              <a:t>Rauchi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44504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5116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1599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8340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Untersuchungen machen</a:t>
            </a:r>
          </a:p>
        </p:txBody>
      </p:sp>
    </p:spTree>
    <p:extLst>
      <p:ext uri="{BB962C8B-B14F-4D97-AF65-F5344CB8AC3E}">
        <p14:creationId xmlns:p14="http://schemas.microsoft.com/office/powerpoint/2010/main" val="98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Danke Christoph für deine Arbeit auch im Abschnitt LF als SB Nachrichtendienst</a:t>
            </a:r>
          </a:p>
        </p:txBody>
      </p:sp>
    </p:spTree>
    <p:extLst>
      <p:ext uri="{BB962C8B-B14F-4D97-AF65-F5344CB8AC3E}">
        <p14:creationId xmlns:p14="http://schemas.microsoft.com/office/powerpoint/2010/main" val="887151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Danke Christoph für deine Arbeit auch im Abschnitt LF als SB Nachrichtendienst</a:t>
            </a:r>
          </a:p>
        </p:txBody>
      </p:sp>
    </p:spTree>
    <p:extLst>
      <p:ext uri="{BB962C8B-B14F-4D97-AF65-F5344CB8AC3E}">
        <p14:creationId xmlns:p14="http://schemas.microsoft.com/office/powerpoint/2010/main" val="1719189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63943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4758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dirty="0">
                <a:latin typeface="Meta" panose="00000400000000000000" pitchFamily="2" charset="0"/>
              </a:rPr>
              <a:t>Punkt 1 der Tagesordnung</a:t>
            </a:r>
            <a:endParaRPr lang="de-AT" dirty="0">
              <a:latin typeface="Meta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dirty="0">
                <a:latin typeface="Meta" panose="00000400000000000000" pitchFamily="2" charset="0"/>
              </a:rPr>
              <a:t>Geschätzte Damen und Herren, geschätzte Ehrengäste, a</a:t>
            </a:r>
            <a:r>
              <a:rPr lang="de-AT" dirty="0">
                <a:latin typeface="Meta" panose="00000400000000000000" pitchFamily="2" charset="0"/>
              </a:rPr>
              <a:t>ls KDT ist es mir eine Ehre die 152 MGV der </a:t>
            </a:r>
            <a:r>
              <a:rPr lang="de-AT" sz="1200" dirty="0">
                <a:latin typeface="Meta" panose="00000400000000000000" pitchFamily="2" charset="0"/>
              </a:rPr>
              <a:t>Freiwilligen Feuerwehr Türnitz zu eröffnen. Besonders freut es mich …. Ehrengäste lt. Liste!!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dirty="0">
                <a:latin typeface="Meta" panose="00000400000000000000" pitchFamily="2" charset="0"/>
              </a:rPr>
              <a:t>Meine Stellvertreter begrüßen!!</a:t>
            </a:r>
          </a:p>
        </p:txBody>
      </p:sp>
    </p:spTree>
    <p:extLst>
      <p:ext uri="{BB962C8B-B14F-4D97-AF65-F5344CB8AC3E}">
        <p14:creationId xmlns:p14="http://schemas.microsoft.com/office/powerpoint/2010/main" val="2748245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515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dirty="0">
                <a:latin typeface="Meta" panose="00000400000000000000" pitchFamily="2" charset="0"/>
              </a:rPr>
              <a:t>Punkt 2 der Tagesordnung</a:t>
            </a:r>
          </a:p>
          <a:p>
            <a:r>
              <a:rPr lang="de-AT" dirty="0"/>
              <a:t>Die Tagesordnungspunkte sind mit der Einladung verschickt worden – gibt es Einwände?	</a:t>
            </a:r>
          </a:p>
          <a:p>
            <a:r>
              <a:rPr lang="de-AT" dirty="0"/>
              <a:t>Alle aufstehen lassen für </a:t>
            </a:r>
            <a:r>
              <a:rPr lang="de-AT" dirty="0" err="1"/>
              <a:t>Pkt</a:t>
            </a:r>
            <a:r>
              <a:rPr lang="de-AT" dirty="0"/>
              <a:t> 4 </a:t>
            </a:r>
          </a:p>
        </p:txBody>
      </p:sp>
    </p:spTree>
    <p:extLst>
      <p:ext uri="{BB962C8B-B14F-4D97-AF65-F5344CB8AC3E}">
        <p14:creationId xmlns:p14="http://schemas.microsoft.com/office/powerpoint/2010/main" val="185436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6515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1343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000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1xPersonenrettung aus PKW mittels Spineboard – zerschnittenen Hände</a:t>
            </a:r>
          </a:p>
          <a:p>
            <a:r>
              <a:rPr lang="de-AT" dirty="0"/>
              <a:t>1xNachbarin nach Schlaganfall – hätte böse enden können weil sie hatte gerade gekocht</a:t>
            </a:r>
          </a:p>
          <a:p>
            <a:r>
              <a:rPr lang="de-AT" dirty="0"/>
              <a:t>1xPerson aus sehr steilem Obstgarten mittels Spineboard gerettet und der Rettung übergeben</a:t>
            </a:r>
          </a:p>
          <a:p>
            <a:r>
              <a:rPr lang="de-AT" dirty="0"/>
              <a:t>Zu den Wassertransporten – rund 85.000Liter </a:t>
            </a:r>
          </a:p>
        </p:txBody>
      </p:sp>
    </p:spTree>
    <p:extLst>
      <p:ext uri="{BB962C8B-B14F-4D97-AF65-F5344CB8AC3E}">
        <p14:creationId xmlns:p14="http://schemas.microsoft.com/office/powerpoint/2010/main" val="1966961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99227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318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9120D-CF8F-4812-BFAB-C3720FF07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1A486A-70AB-48F6-A0B8-635C0A5BB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6D7537-91D8-4F5F-B406-1763F094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01B7-2695-4FCF-95D4-15202953CF2B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5EC25E-8307-412F-8701-58C7447A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1A622B-BAE5-4207-9A9E-B0EFB4F7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508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CA80E-2D51-4118-9D3E-ECC42C78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C1D1BD-DA90-4032-B0A6-4BD62C9B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7BA49A-AA91-4B14-961E-53CDE2DD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C368-9697-471C-BFFC-E1D0E5EB19DE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B36086-7969-4FE6-A99B-2D9C53091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41F9D9-4779-4AE5-8622-5232EE9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841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93EC479-C659-41D8-9E0D-9BE878B81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8D86A45-4F13-4022-873B-0FB9E074F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95DB78-5BE0-407D-8BD7-6A14256B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4BDD-5AE3-48A5-9753-F2EF8D5CD986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62FC6D-8E6F-4621-8461-85DE969DE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75201C-31F5-4827-AC3C-2148ABAE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535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FA676-CCEB-4E08-AAE1-8ACB05D42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D77AEB-2140-4D1E-8B76-E3793999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AEFBCC-4587-410C-884D-2ACB46DB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9068D-7E72-4A27-8373-0CCA175E9CC6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926154-9D99-47C6-9708-805F1DC3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CC78AF-C36C-4705-ACBE-861236EB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F75F-94A0-4737-ADB9-B1C844355B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0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24AFA-5A23-4CEF-A891-EFA3DAB1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78DEBB-F38D-434C-8284-6AA740DF8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1A508E-9B52-4FBA-8165-B9E0F83C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3913-EC01-48A5-825B-E57D17D21A04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722A7D-C535-44D6-888B-E75F9743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47211C-B35A-4CF4-A59E-CC71D1C6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617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6FDA8-8A4F-49AD-8A55-BB9BF9CD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D017C1-F60B-4B1C-8E61-A1677E415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0F49B2-CA64-4D6D-8C24-0E423432A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DA9-0792-47EA-8CA6-1E615AC899C9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95ABF2-0197-4A9E-9496-7C79E720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D330DD-3174-43A3-82CD-7B0344F9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850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09672-67EB-4737-8A39-FDB4AD28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49C90E-6EAF-4A75-9ECB-6EE1B125D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F5A1C8-466F-46D0-875F-80CF69EAC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6AEDEE-590F-4623-A2EA-FB2AAA7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5FAF-5FF6-44EF-8929-056DF9F06EF6}" type="datetime1">
              <a:rPr lang="de-AT" smtClean="0"/>
              <a:t>24.03.2024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5A3E1E-FD43-4379-95E0-A70F6112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77D417-4706-421F-9089-99CC94E4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60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B49CD-EA1F-4875-82BA-71BC09EF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580914-43BB-4EC9-B273-F4875E99A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8C91B0-AF2E-4B03-A598-02F041945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FF5954-5B44-4FEA-AF86-78D6AFCBD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70A285-3B1F-47D9-A991-38F743398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7DF2DF2-634E-43EA-948F-6DE48A5E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BB58-1C94-4C8B-A71E-7EDED7570D19}" type="datetime1">
              <a:rPr lang="de-AT" smtClean="0"/>
              <a:t>24.03.2024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D718481-40D8-4F2F-A771-C6D84962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7D9653-FA90-4D40-B34E-452E137B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033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9A354-2FAB-4F6F-A95F-E6277686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3E16EE-FB83-431C-993A-2CAC0C06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6B61-4F9A-4FC1-BC0F-BA620C904D48}" type="datetime1">
              <a:rPr lang="de-AT" smtClean="0"/>
              <a:t>24.03.2024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F67176-C5B9-4058-9C2E-26B65DE0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F281C1-3F54-4F33-ABFF-FFE03E44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316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B385A58-365C-4527-80E4-D0486B81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F18C-86C1-41CB-8E9B-468E809C281C}" type="datetime1">
              <a:rPr lang="de-AT" smtClean="0"/>
              <a:t>24.03.2024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4A4021-9559-4526-A56D-245C2E07E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000DA5-76BA-44D0-B626-9BD18D03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9449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022BA-AE99-4E8A-8FD1-B1B7E956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BF22A2-7028-4B68-8EED-D2F346122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DD0F9A-5766-41E2-ACB4-EFFE9EB9B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27B9F3-76C5-4D02-B2DF-BF8C4BBD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2E96E-4713-4A80-95A5-E2C746DCDAF7}" type="datetime1">
              <a:rPr lang="de-AT" smtClean="0"/>
              <a:t>24.03.2024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7DA4C5-9FA9-45BA-95FE-436889D9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4BB805-8982-43AC-BFE6-B23CB581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436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433DF-119A-417C-AA74-24438A22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1E5E2C0-E75D-4021-9FC5-D14E12D48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199421-9203-4DC8-9B47-C8B911A4D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CD7FCE-DBAD-48FF-859D-7AC30744F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4761-2F88-40A8-BCCF-DC498ABA8ABA}" type="datetime1">
              <a:rPr lang="de-AT" smtClean="0"/>
              <a:t>24.03.2024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92077A-EA0D-4372-8493-129C8ACD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A2AF80-F3E6-4BB4-A43D-241EFE9F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633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3DB20C3-E1A0-4E83-9F6C-D3ADC0B8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D0DC8C-F9F6-4A69-BBCC-C9ECDF09D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F4C0C5-23D1-4C2E-B536-FF8C8FE5B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17735-95CA-4457-891F-F3AEC8F6E0C1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17ADD9-001F-4D8C-BB8E-233545D6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301A1-5A60-43E9-A744-936ED9D31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6E8B-3B86-4272-8D75-97224171706B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MSIPCMContentMarking" descr="{&quot;HashCode&quot;:-1235563602,&quot;Placement&quot;:&quot;Footer&quot;}">
            <a:extLst>
              <a:ext uri="{FF2B5EF4-FFF2-40B4-BE49-F238E27FC236}">
                <a16:creationId xmlns:a16="http://schemas.microsoft.com/office/drawing/2014/main" id="{481ABF23-01B4-4D25-9E7E-81F982BFDF86}"/>
              </a:ext>
            </a:extLst>
          </p:cNvPr>
          <p:cNvSpPr txBox="1"/>
          <p:nvPr userDrawn="1"/>
        </p:nvSpPr>
        <p:spPr>
          <a:xfrm>
            <a:off x="5638098" y="6595656"/>
            <a:ext cx="91580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AT" sz="1000">
                <a:solidFill>
                  <a:srgbClr val="0078D7"/>
                </a:solidFill>
                <a:latin typeface="Calibri" panose="020F0502020204030204" pitchFamily="34" charset="0"/>
              </a:rPr>
              <a:t>General (S1)</a:t>
            </a:r>
          </a:p>
        </p:txBody>
      </p:sp>
    </p:spTree>
    <p:extLst>
      <p:ext uri="{BB962C8B-B14F-4D97-AF65-F5344CB8AC3E}">
        <p14:creationId xmlns:p14="http://schemas.microsoft.com/office/powerpoint/2010/main" val="66613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CD2B18-844C-4977-A916-1EEB4ADD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C80EED-9671-4219-89C1-97E82244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90D43E-3450-45A0-9B22-C28BCC20F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C887C-07FD-45E5-B838-ECD859F381F4}" type="datetime1">
              <a:rPr lang="de-AT" smtClean="0"/>
              <a:t>24.03.2024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F264EC-CEC8-4BC7-AC0B-7DB6B4D69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8DF662-4A32-44CC-A7D6-2303E53BE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7F75F-94A0-4737-ADB9-B1C844355BF2}" type="slidenum">
              <a:rPr lang="de-AT" smtClean="0"/>
              <a:t>‹Nr.›</a:t>
            </a:fld>
            <a:endParaRPr lang="de-AT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F547639-B574-4605-B925-5DCCD0F47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58" y="136525"/>
            <a:ext cx="1037821" cy="108000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3F21321-8D91-453E-8759-9A1D73028E6B}"/>
              </a:ext>
            </a:extLst>
          </p:cNvPr>
          <p:cNvCxnSpPr/>
          <p:nvPr userDrawn="1"/>
        </p:nvCxnSpPr>
        <p:spPr>
          <a:xfrm flipH="1">
            <a:off x="0" y="780585"/>
            <a:ext cx="105602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946B6AE-63E8-42F8-B82A-2A9A4C27A2D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07140" y="780585"/>
            <a:ext cx="7848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98016DB-8F4A-499F-AA18-D7D35C3D2509}"/>
              </a:ext>
            </a:extLst>
          </p:cNvPr>
          <p:cNvSpPr txBox="1"/>
          <p:nvPr userDrawn="1"/>
        </p:nvSpPr>
        <p:spPr>
          <a:xfrm>
            <a:off x="6766560" y="365125"/>
            <a:ext cx="346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FREIWILLIGE FEUERWEHR TÜRNITZ</a:t>
            </a:r>
          </a:p>
        </p:txBody>
      </p:sp>
      <p:sp>
        <p:nvSpPr>
          <p:cNvPr id="7" name="MSIPCMContentMarking" descr="{&quot;HashCode&quot;:-1235563602,&quot;Placement&quot;:&quot;Footer&quot;}">
            <a:extLst>
              <a:ext uri="{FF2B5EF4-FFF2-40B4-BE49-F238E27FC236}">
                <a16:creationId xmlns:a16="http://schemas.microsoft.com/office/drawing/2014/main" id="{2ABCF6FF-47E2-E640-0AA0-58DD024F493D}"/>
              </a:ext>
            </a:extLst>
          </p:cNvPr>
          <p:cNvSpPr txBox="1"/>
          <p:nvPr userDrawn="1"/>
        </p:nvSpPr>
        <p:spPr>
          <a:xfrm>
            <a:off x="5638098" y="6595656"/>
            <a:ext cx="91580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AT" sz="1000">
                <a:solidFill>
                  <a:srgbClr val="0078D7"/>
                </a:solidFill>
                <a:latin typeface="Calibri" panose="020F0502020204030204" pitchFamily="34" charset="0"/>
              </a:rPr>
              <a:t>General (S1)</a:t>
            </a:r>
          </a:p>
        </p:txBody>
      </p:sp>
    </p:spTree>
    <p:extLst>
      <p:ext uri="{BB962C8B-B14F-4D97-AF65-F5344CB8AC3E}">
        <p14:creationId xmlns:p14="http://schemas.microsoft.com/office/powerpoint/2010/main" val="280665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traße, draußen, LKW enthält.&#10;&#10;Automatisch generierte Beschreibung">
            <a:extLst>
              <a:ext uri="{FF2B5EF4-FFF2-40B4-BE49-F238E27FC236}">
                <a16:creationId xmlns:a16="http://schemas.microsoft.com/office/drawing/2014/main" id="{FF4B6B5F-C49D-8ED0-3660-63D5D02B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8" b="17201"/>
          <a:stretch/>
        </p:blipFill>
        <p:spPr>
          <a:xfrm>
            <a:off x="-33917" y="1783923"/>
            <a:ext cx="8820050" cy="4083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01D486-C01E-4110-AE9B-01A8B222C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917" y="782028"/>
            <a:ext cx="9742967" cy="943764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de-AT" sz="7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Hemi Head 426" panose="00000400000000000000" pitchFamily="2" charset="0"/>
              </a:rPr>
              <a:t>HERZLICH WILLKOMMEN</a:t>
            </a:r>
          </a:p>
        </p:txBody>
      </p:sp>
      <p:pic>
        <p:nvPicPr>
          <p:cNvPr id="4" name="Grafik 3" descr="Ein Bild, das Logo enthält.&#10;&#10;Automatisch generierte Beschreibung">
            <a:extLst>
              <a:ext uri="{FF2B5EF4-FFF2-40B4-BE49-F238E27FC236}">
                <a16:creationId xmlns:a16="http://schemas.microsoft.com/office/drawing/2014/main" id="{1E402EB9-9907-4FEC-AB45-5E1ED020A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-228601"/>
            <a:ext cx="3886200" cy="54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84742" y="1136065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10. Berichte der Chargen / Sachbearbeiter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B17B57-1A7E-4138-98A4-8375C020E43C}"/>
              </a:ext>
            </a:extLst>
          </p:cNvPr>
          <p:cNvSpPr txBox="1"/>
          <p:nvPr/>
        </p:nvSpPr>
        <p:spPr>
          <a:xfrm>
            <a:off x="635724" y="4583162"/>
            <a:ext cx="414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  <a:latin typeface="Meta" panose="00000400000000000000" pitchFamily="2" charset="0"/>
              </a:rPr>
              <a:t>Ausbilder in der Feuerwehr</a:t>
            </a:r>
            <a:endParaRPr lang="de-DE" sz="2000" b="1" dirty="0">
              <a:latin typeface="Meta" panose="000004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Meta" panose="00000400000000000000" pitchFamily="2" charset="0"/>
              </a:rPr>
              <a:t>Kurt Biberle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D7A1B0-C525-49AF-8E33-81EF16DAEE46}"/>
              </a:ext>
            </a:extLst>
          </p:cNvPr>
          <p:cNvSpPr txBox="1"/>
          <p:nvPr/>
        </p:nvSpPr>
        <p:spPr>
          <a:xfrm>
            <a:off x="6045830" y="2340853"/>
            <a:ext cx="4025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  <a:latin typeface="Meta" panose="00000400000000000000" pitchFamily="2" charset="0"/>
              </a:rPr>
              <a:t>SB-Atemschutz</a:t>
            </a:r>
            <a:endParaRPr lang="de-DE" sz="2000" b="1" dirty="0">
              <a:latin typeface="Meta" panose="000004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Meta" panose="00000400000000000000" pitchFamily="2" charset="0"/>
              </a:rPr>
              <a:t>Florian Zwieselbauer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4B26F4-5B99-426A-8430-4063DC166904}"/>
              </a:ext>
            </a:extLst>
          </p:cNvPr>
          <p:cNvSpPr txBox="1"/>
          <p:nvPr/>
        </p:nvSpPr>
        <p:spPr>
          <a:xfrm>
            <a:off x="6045831" y="3316819"/>
            <a:ext cx="4673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  <a:latin typeface="Meta" panose="00000400000000000000" pitchFamily="2" charset="0"/>
              </a:rPr>
              <a:t>SB-Nachrichtendienst / Feuerwehrmedizinischer Dienst</a:t>
            </a:r>
            <a:endParaRPr lang="de-DE" sz="2000" b="1" dirty="0">
              <a:latin typeface="Meta" panose="000004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Meta" panose="00000400000000000000" pitchFamily="2" charset="0"/>
              </a:rPr>
              <a:t>Christoph Petermann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B8C526E-FD8C-40A7-8831-F9A2D201670B}"/>
              </a:ext>
            </a:extLst>
          </p:cNvPr>
          <p:cNvSpPr txBox="1"/>
          <p:nvPr/>
        </p:nvSpPr>
        <p:spPr>
          <a:xfrm>
            <a:off x="635724" y="2340853"/>
            <a:ext cx="3682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  <a:latin typeface="Meta" panose="00000400000000000000" pitchFamily="2" charset="0"/>
              </a:rPr>
              <a:t>Fahrmeister</a:t>
            </a:r>
            <a:endParaRPr lang="de-DE" sz="2000" b="1" dirty="0">
              <a:latin typeface="Meta" panose="000004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Meta" panose="00000400000000000000" pitchFamily="2" charset="0"/>
              </a:rPr>
              <a:t>Mathias Weissenbeck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1E7390C-4773-4FAA-8C97-F64489CD96AC}"/>
              </a:ext>
            </a:extLst>
          </p:cNvPr>
          <p:cNvSpPr txBox="1"/>
          <p:nvPr/>
        </p:nvSpPr>
        <p:spPr>
          <a:xfrm>
            <a:off x="635724" y="3355010"/>
            <a:ext cx="3682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  <a:latin typeface="Meta" panose="00000400000000000000" pitchFamily="2" charset="0"/>
              </a:rPr>
              <a:t>Zeugmeister</a:t>
            </a:r>
            <a:endParaRPr lang="de-DE" sz="2000" b="1" dirty="0">
              <a:latin typeface="Meta" panose="000004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Meta" panose="00000400000000000000" pitchFamily="2" charset="0"/>
              </a:rPr>
              <a:t>Martin Eigelsreiter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08FF123-60F3-6DE1-C636-498B9D29DA8D}"/>
              </a:ext>
            </a:extLst>
          </p:cNvPr>
          <p:cNvSpPr txBox="1"/>
          <p:nvPr/>
        </p:nvSpPr>
        <p:spPr>
          <a:xfrm>
            <a:off x="6096000" y="4583162"/>
            <a:ext cx="4025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  <a:latin typeface="Meta" panose="00000400000000000000" pitchFamily="2" charset="0"/>
              </a:rPr>
              <a:t>SB-Feuerwehrjugend</a:t>
            </a:r>
            <a:endParaRPr lang="de-DE" sz="2000" b="1" dirty="0">
              <a:latin typeface="Meta" panose="000004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 err="1">
                <a:latin typeface="Meta" panose="00000400000000000000" pitchFamily="2" charset="0"/>
              </a:rPr>
              <a:t>Raffalela</a:t>
            </a:r>
            <a:r>
              <a:rPr lang="de-DE" sz="2000" b="1" dirty="0">
                <a:latin typeface="Meta" panose="00000400000000000000" pitchFamily="2" charset="0"/>
              </a:rPr>
              <a:t> AU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Meta" panose="00000400000000000000" pitchFamily="2" charset="0"/>
              </a:rPr>
              <a:t>Jannik Stieglitz</a:t>
            </a:r>
          </a:p>
        </p:txBody>
      </p:sp>
    </p:spTree>
    <p:extLst>
      <p:ext uri="{BB962C8B-B14F-4D97-AF65-F5344CB8AC3E}">
        <p14:creationId xmlns:p14="http://schemas.microsoft.com/office/powerpoint/2010/main" val="33568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84742" y="1136065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Fahrmeister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Mathias Weissenbeck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7E2E3AF-9A75-4551-9378-893EA0158ED7}"/>
              </a:ext>
            </a:extLst>
          </p:cNvPr>
          <p:cNvSpPr txBox="1"/>
          <p:nvPr/>
        </p:nvSpPr>
        <p:spPr>
          <a:xfrm>
            <a:off x="609600" y="2772661"/>
            <a:ext cx="730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121 Stunden wurden an  Wartungen und Schulungen aufgewandt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10ED94-D32D-4655-8E9C-35C531291B53}"/>
              </a:ext>
            </a:extLst>
          </p:cNvPr>
          <p:cNvSpPr txBox="1"/>
          <p:nvPr/>
        </p:nvSpPr>
        <p:spPr>
          <a:xfrm>
            <a:off x="622300" y="2255964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Insgesamt wurden 5855 km mit unseren Einsatzfahrzeugen gefahren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EF9EA5-A1FE-4B3A-829A-F7CC5FB1587D}"/>
              </a:ext>
            </a:extLst>
          </p:cNvPr>
          <p:cNvSpPr txBox="1"/>
          <p:nvPr/>
        </p:nvSpPr>
        <p:spPr>
          <a:xfrm>
            <a:off x="622300" y="4336981"/>
            <a:ext cx="730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Es wurden 4 Maschinisten Schulungen abgehalten</a:t>
            </a:r>
          </a:p>
          <a:p>
            <a:r>
              <a:rPr lang="de-AT" dirty="0"/>
              <a:t>	für 2024 sind wieder welche geplant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35D4C48-6AC2-49A2-A369-D0779337AF3A}"/>
              </a:ext>
            </a:extLst>
          </p:cNvPr>
          <p:cNvSpPr txBox="1"/>
          <p:nvPr/>
        </p:nvSpPr>
        <p:spPr>
          <a:xfrm>
            <a:off x="1066006" y="5578152"/>
            <a:ext cx="856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>
                <a:solidFill>
                  <a:srgbClr val="FF0000"/>
                </a:solidFill>
              </a:rPr>
              <a:t>DANKE AN ALLE KAMERADEN DIE MIR IM LAUFE DES JAHRES GEHOLFEN HABEN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4CC2E0-AC7F-E1D3-66E7-1BAC3FB10738}"/>
              </a:ext>
            </a:extLst>
          </p:cNvPr>
          <p:cNvSpPr txBox="1"/>
          <p:nvPr/>
        </p:nvSpPr>
        <p:spPr>
          <a:xfrm>
            <a:off x="609600" y="3280472"/>
            <a:ext cx="730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beim TLF musste die Seilwinde repariert werden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9962A5-5CA6-6AB6-0D42-C45F5417CF06}"/>
              </a:ext>
            </a:extLst>
          </p:cNvPr>
          <p:cNvSpPr txBox="1"/>
          <p:nvPr/>
        </p:nvSpPr>
        <p:spPr>
          <a:xfrm>
            <a:off x="622300" y="3829166"/>
            <a:ext cx="730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Ansonsten keine große Reparaturen notwendig</a:t>
            </a:r>
          </a:p>
        </p:txBody>
      </p:sp>
      <p:pic>
        <p:nvPicPr>
          <p:cNvPr id="12" name="Grafik 11" descr="Ein Bild, das Text, draußen, Lastwagen, Himmel enthält.&#10;&#10;Automatisch generierte Beschreibung">
            <a:extLst>
              <a:ext uri="{FF2B5EF4-FFF2-40B4-BE49-F238E27FC236}">
                <a16:creationId xmlns:a16="http://schemas.microsoft.com/office/drawing/2014/main" id="{12FF8DB0-E15A-54B9-38BA-63FE29201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949">
            <a:off x="7467392" y="2589804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84742" y="1136065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Zeugwart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Martin Eigelsreiter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7E2E3AF-9A75-4551-9378-893EA0158ED7}"/>
              </a:ext>
            </a:extLst>
          </p:cNvPr>
          <p:cNvSpPr txBox="1"/>
          <p:nvPr/>
        </p:nvSpPr>
        <p:spPr>
          <a:xfrm>
            <a:off x="1358900" y="2480561"/>
            <a:ext cx="730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Es wurde wieder in die Ausrüstung für die Kameraden investiert</a:t>
            </a:r>
          </a:p>
          <a:p>
            <a:pPr marL="742950" lvl="1" indent="-285750">
              <a:buFontTx/>
              <a:buChar char="-"/>
            </a:pPr>
            <a:r>
              <a:rPr lang="de-AT" dirty="0"/>
              <a:t>Schutzjacken und Hosen</a:t>
            </a:r>
          </a:p>
          <a:p>
            <a:pPr marL="742950" lvl="1" indent="-285750">
              <a:buFontTx/>
              <a:buChar char="-"/>
            </a:pPr>
            <a:r>
              <a:rPr lang="de-AT" dirty="0"/>
              <a:t>Einsatzstiefel</a:t>
            </a:r>
          </a:p>
          <a:p>
            <a:pPr marL="742950" lvl="1" indent="-285750">
              <a:buFontTx/>
              <a:buChar char="-"/>
            </a:pPr>
            <a:r>
              <a:rPr lang="de-AT" dirty="0"/>
              <a:t>……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EF9EA5-A1FE-4B3A-829A-F7CC5FB1587D}"/>
              </a:ext>
            </a:extLst>
          </p:cNvPr>
          <p:cNvSpPr txBox="1"/>
          <p:nvPr/>
        </p:nvSpPr>
        <p:spPr>
          <a:xfrm>
            <a:off x="1358900" y="3646391"/>
            <a:ext cx="730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Größter Investitionspunkt war der WC-Anhänger </a:t>
            </a:r>
          </a:p>
          <a:p>
            <a:pPr marL="742950" lvl="1" indent="-285750">
              <a:buFontTx/>
              <a:buChar char="-"/>
            </a:pPr>
            <a:r>
              <a:rPr lang="de-AT" dirty="0"/>
              <a:t>Er wurde komplett Sandgestrahlt (vielen Danka an Peter Denk) und neu lackiert, auch die Beleuchtung wurde erneuert</a:t>
            </a:r>
          </a:p>
        </p:txBody>
      </p:sp>
      <p:pic>
        <p:nvPicPr>
          <p:cNvPr id="10242" name="Picture 2" descr="Zeugmeister – Feuerwehr Wolkersdorf">
            <a:extLst>
              <a:ext uri="{FF2B5EF4-FFF2-40B4-BE49-F238E27FC236}">
                <a16:creationId xmlns:a16="http://schemas.microsoft.com/office/drawing/2014/main" id="{371553FE-20B8-D0AC-F031-BBD77EC41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903">
            <a:off x="8397873" y="2622934"/>
            <a:ext cx="3547011" cy="2667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7842CE3-2B77-E885-9730-36B0F57B7E5D}"/>
              </a:ext>
            </a:extLst>
          </p:cNvPr>
          <p:cNvSpPr txBox="1"/>
          <p:nvPr/>
        </p:nvSpPr>
        <p:spPr>
          <a:xfrm>
            <a:off x="1609990" y="5175823"/>
            <a:ext cx="8561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DANKE AN ALLE KAMERADEN DIE MIR IM LAUFE DES VERGANGEN JAHRES GEHOLFEN HABEN</a:t>
            </a:r>
          </a:p>
        </p:txBody>
      </p:sp>
    </p:spTree>
    <p:extLst>
      <p:ext uri="{BB962C8B-B14F-4D97-AF65-F5344CB8AC3E}">
        <p14:creationId xmlns:p14="http://schemas.microsoft.com/office/powerpoint/2010/main" val="33662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329703" y="821879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Ausbilder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Kurt Biberle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10ED94-D32D-4655-8E9C-35C531291B53}"/>
              </a:ext>
            </a:extLst>
          </p:cNvPr>
          <p:cNvSpPr txBox="1"/>
          <p:nvPr/>
        </p:nvSpPr>
        <p:spPr>
          <a:xfrm>
            <a:off x="1371600" y="1570164"/>
            <a:ext cx="868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	-  29 Gesamtübungen (Schnitt pro Übung </a:t>
            </a:r>
            <a:r>
              <a:rPr lang="de-AT" dirty="0" err="1"/>
              <a:t>ca</a:t>
            </a:r>
            <a:r>
              <a:rPr lang="de-AT" dirty="0"/>
              <a:t> 10-11 Mann/Frau)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6 Branddienstübungen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6 technische Übungen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3 Atemschutzübungen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3 UA-Übungen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4 Schulungen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2 Gesamtübungen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1 KHD-Übung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2 Funkübung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1 Kraftfahrübung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1 Begehung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71D107-97AC-45B7-9E15-A4491F1DDADB}"/>
              </a:ext>
            </a:extLst>
          </p:cNvPr>
          <p:cNvSpPr txBox="1"/>
          <p:nvPr/>
        </p:nvSpPr>
        <p:spPr>
          <a:xfrm>
            <a:off x="329702" y="5375299"/>
            <a:ext cx="956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- 25.04.2023 KDT Pfeffer &amp; KDTSTV Eigelsreiter nahmen an der KDT-Fortbildung teil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49A1A4-DCFB-C45A-1755-BD0E5699A0AC}"/>
              </a:ext>
            </a:extLst>
          </p:cNvPr>
          <p:cNvSpPr txBox="1"/>
          <p:nvPr/>
        </p:nvSpPr>
        <p:spPr>
          <a:xfrm>
            <a:off x="365249" y="4857726"/>
            <a:ext cx="1069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- 03.03.2023 absolvierten Raffaela Au und Jannik Stieglitz das </a:t>
            </a:r>
            <a:r>
              <a:rPr lang="de-AT" dirty="0" err="1"/>
              <a:t>FuLa</a:t>
            </a:r>
            <a:r>
              <a:rPr lang="de-AT" dirty="0"/>
              <a:t> in Tulln.</a:t>
            </a:r>
          </a:p>
        </p:txBody>
      </p:sp>
    </p:spTree>
    <p:extLst>
      <p:ext uri="{BB962C8B-B14F-4D97-AF65-F5344CB8AC3E}">
        <p14:creationId xmlns:p14="http://schemas.microsoft.com/office/powerpoint/2010/main" val="16267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329703" y="821879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Ausbilder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Kurt Biberle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8CAEE0-C9FA-3730-929E-531F57C74238}"/>
              </a:ext>
            </a:extLst>
          </p:cNvPr>
          <p:cNvSpPr txBox="1"/>
          <p:nvPr/>
        </p:nvSpPr>
        <p:spPr>
          <a:xfrm>
            <a:off x="329702" y="2772730"/>
            <a:ext cx="11976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- 07.09.bis 09.09.2023 </a:t>
            </a:r>
            <a:r>
              <a:rPr lang="de-AT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absolvierte</a:t>
            </a:r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AT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Maximilian</a:t>
            </a:r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Schacherl den Atemschutzkurs in Hohenberg. Dazu gratuliere ich dir.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A878F0-B7F6-97B0-6BED-8A1250ED39F9}"/>
              </a:ext>
            </a:extLst>
          </p:cNvPr>
          <p:cNvSpPr txBox="1"/>
          <p:nvPr/>
        </p:nvSpPr>
        <p:spPr>
          <a:xfrm>
            <a:off x="253501" y="3381299"/>
            <a:ext cx="11862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- 16.09.2023 fand eine </a:t>
            </a:r>
            <a:r>
              <a:rPr lang="de-AT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KHD-Übung</a:t>
            </a:r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Schwechat bei der Flughafenfeuerwehr statt, wo die FF Türnitz mit einer Gruppe 	        teilnahm. Es wurden verschiedene Einsatzszenarien beübt, die sehr interessant waren.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474C3BE-CE61-B788-1B7A-9BAB754DAB41}"/>
              </a:ext>
            </a:extLst>
          </p:cNvPr>
          <p:cNvSpPr txBox="1"/>
          <p:nvPr/>
        </p:nvSpPr>
        <p:spPr>
          <a:xfrm>
            <a:off x="443504" y="4266867"/>
            <a:ext cx="11862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- 18.11.2023 absolvierte </a:t>
            </a:r>
            <a:r>
              <a:rPr lang="de-AT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Maximilian</a:t>
            </a:r>
            <a:r>
              <a:rPr lang="de-A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Schacherl Arbeiten in der Einsatzleitung.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C426F0E-CF97-1909-52A4-30B240D35C56}"/>
              </a:ext>
            </a:extLst>
          </p:cNvPr>
          <p:cNvSpPr txBox="1"/>
          <p:nvPr/>
        </p:nvSpPr>
        <p:spPr>
          <a:xfrm>
            <a:off x="329702" y="4993596"/>
            <a:ext cx="11862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400" kern="100" dirty="0">
                <a:solidFill>
                  <a:srgbClr val="FF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Anschließend möchte ich mich für die Mitarbeit und die Teilnahme an den Übungen bedanken, und mit der bitte alle im heurigen Jahr aktiv an der Ausbildung teilzunehmen. </a:t>
            </a:r>
            <a:endParaRPr lang="de-DE" sz="20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9EC157D-77EB-9943-40F7-E902DA6B95FC}"/>
              </a:ext>
            </a:extLst>
          </p:cNvPr>
          <p:cNvSpPr txBox="1"/>
          <p:nvPr/>
        </p:nvSpPr>
        <p:spPr>
          <a:xfrm>
            <a:off x="329702" y="1881573"/>
            <a:ext cx="11709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kern="100" dirty="0"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de-AT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20.05.2024 von der FF- Wienerbruck zu einer UA- Übung auf den Annaberg eigeladen. Übungsannahme war ein Brand von 	      einen Wirtschaftsgebäude.</a:t>
            </a:r>
            <a:endParaRPr lang="de-DE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F Atemschutz Untersuchung | Dr. Barbara Zinnebner-Seifried">
            <a:extLst>
              <a:ext uri="{FF2B5EF4-FFF2-40B4-BE49-F238E27FC236}">
                <a16:creationId xmlns:a16="http://schemas.microsoft.com/office/drawing/2014/main" id="{DAB8637F-F75E-77F8-4525-146EFEC8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274">
            <a:off x="7560155" y="2041990"/>
            <a:ext cx="4158289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84742" y="1123365"/>
            <a:ext cx="10602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Atemschutzwart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Florian Zwieselbauer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10ED94-D32D-4655-8E9C-35C531291B53}"/>
              </a:ext>
            </a:extLst>
          </p:cNvPr>
          <p:cNvSpPr txBox="1"/>
          <p:nvPr/>
        </p:nvSpPr>
        <p:spPr>
          <a:xfrm>
            <a:off x="711200" y="2162686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2023 war ein Einsatz mit Atemschutzgeräte erforderlich (PBZ Mistkübel)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EF9EA5-A1FE-4B3A-829A-F7CC5FB1587D}"/>
              </a:ext>
            </a:extLst>
          </p:cNvPr>
          <p:cNvSpPr txBox="1"/>
          <p:nvPr/>
        </p:nvSpPr>
        <p:spPr>
          <a:xfrm>
            <a:off x="711199" y="3111538"/>
            <a:ext cx="828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155 Atemschutzflaschen wurden in einer Zeit von 7 Stunden befüllt</a:t>
            </a:r>
          </a:p>
          <a:p>
            <a:pPr marL="1200150" lvl="2" indent="-285750">
              <a:buFontTx/>
              <a:buChar char="-"/>
            </a:pPr>
            <a:r>
              <a:rPr lang="de-AT" dirty="0"/>
              <a:t>12 Kameraden sind füllberechtigt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B5E8BF-D629-4B13-97E1-43431C1BFF3C}"/>
              </a:ext>
            </a:extLst>
          </p:cNvPr>
          <p:cNvSpPr txBox="1"/>
          <p:nvPr/>
        </p:nvSpPr>
        <p:spPr>
          <a:xfrm>
            <a:off x="711200" y="26432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der Finnentest wurde von 20 Teilnehmer absolviert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4D853C9-5B44-4921-B02B-C5819AF971BD}"/>
              </a:ext>
            </a:extLst>
          </p:cNvPr>
          <p:cNvSpPr txBox="1"/>
          <p:nvPr/>
        </p:nvSpPr>
        <p:spPr>
          <a:xfrm>
            <a:off x="711200" y="3757869"/>
            <a:ext cx="782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Maximilian Schacherl absolvierte die Atemschutzausbildung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905C693-54A9-4C64-B020-0593013BCA4C}"/>
              </a:ext>
            </a:extLst>
          </p:cNvPr>
          <p:cNvSpPr txBox="1"/>
          <p:nvPr/>
        </p:nvSpPr>
        <p:spPr>
          <a:xfrm>
            <a:off x="1333500" y="5509180"/>
            <a:ext cx="952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</a:rPr>
              <a:t>DANKE AN ALLE KAMERADEN FÜR DIE GUTE ZUSAMMENARBEIT IM ABGELAUFENEN JAHR</a:t>
            </a:r>
          </a:p>
        </p:txBody>
      </p:sp>
    </p:spTree>
    <p:extLst>
      <p:ext uri="{BB962C8B-B14F-4D97-AF65-F5344CB8AC3E}">
        <p14:creationId xmlns:p14="http://schemas.microsoft.com/office/powerpoint/2010/main" val="3276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84742" y="1136065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</a:t>
            </a:r>
            <a:r>
              <a:rPr lang="de-AT" sz="4000" b="1" dirty="0" err="1">
                <a:solidFill>
                  <a:srgbClr val="FF0000"/>
                </a:solidFill>
                <a:latin typeface="Hemi Head 426" panose="00000400000000000000" pitchFamily="2" charset="0"/>
              </a:rPr>
              <a:t>Funkwart</a:t>
            </a:r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Christoph Petermann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10ED94-D32D-4655-8E9C-35C531291B53}"/>
              </a:ext>
            </a:extLst>
          </p:cNvPr>
          <p:cNvSpPr txBox="1"/>
          <p:nvPr/>
        </p:nvSpPr>
        <p:spPr>
          <a:xfrm>
            <a:off x="220393" y="2154364"/>
            <a:ext cx="982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Keine nennenswerte Störung an der Sirenen-Steuerung MMS90</a:t>
            </a:r>
          </a:p>
          <a:p>
            <a:pPr marL="742950" lvl="1" indent="-285750">
              <a:buFontTx/>
              <a:buChar char="-"/>
            </a:pPr>
            <a:r>
              <a:rPr lang="de-AT" dirty="0">
                <a:solidFill>
                  <a:srgbClr val="FF0000"/>
                </a:solidFill>
              </a:rPr>
              <a:t>Kann sich aber Aufgrund des Alters schlagartig ändern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960AFD-C9D9-436E-8C82-92F1B36745A5}"/>
              </a:ext>
            </a:extLst>
          </p:cNvPr>
          <p:cNvSpPr txBox="1"/>
          <p:nvPr/>
        </p:nvSpPr>
        <p:spPr>
          <a:xfrm>
            <a:off x="220394" y="2941792"/>
            <a:ext cx="8181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Das neue Einsatzleitsystem ELKOS läuft mittlerweile, </a:t>
            </a:r>
          </a:p>
          <a:p>
            <a:r>
              <a:rPr lang="de-AT" dirty="0"/>
              <a:t>	die Status Übermittlung funktioniert reibungslos und hat sich beim Ein- und 	Ausrücken voll etabliert</a:t>
            </a:r>
            <a:endParaRPr lang="de-AT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E56417-A9F1-485D-8226-EBDF62CE51BF}"/>
              </a:ext>
            </a:extLst>
          </p:cNvPr>
          <p:cNvSpPr txBox="1"/>
          <p:nvPr/>
        </p:nvSpPr>
        <p:spPr>
          <a:xfrm>
            <a:off x="3271569" y="6172779"/>
            <a:ext cx="564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>
                <a:solidFill>
                  <a:srgbClr val="FF0000"/>
                </a:solidFill>
              </a:rPr>
              <a:t>Ich freue mich auf die Zusammenarbeit 2024</a:t>
            </a:r>
          </a:p>
        </p:txBody>
      </p:sp>
      <p:pic>
        <p:nvPicPr>
          <p:cNvPr id="12290" name="Picture 2" descr="BOS Digitalfunk - Oö. Landes-Feuerwehrverband">
            <a:extLst>
              <a:ext uri="{FF2B5EF4-FFF2-40B4-BE49-F238E27FC236}">
                <a16:creationId xmlns:a16="http://schemas.microsoft.com/office/drawing/2014/main" id="{612C34EC-FD8A-3C37-D3F3-DA8628A7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954">
            <a:off x="8749775" y="1897306"/>
            <a:ext cx="2880000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C6BD5DD-7033-1C7B-3A21-B49140C7D3BD}"/>
              </a:ext>
            </a:extLst>
          </p:cNvPr>
          <p:cNvSpPr txBox="1"/>
          <p:nvPr/>
        </p:nvSpPr>
        <p:spPr>
          <a:xfrm>
            <a:off x="220393" y="3883227"/>
            <a:ext cx="8555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Vom 03.03 bis 04.03 2023 fand der 23.Bewerb des NÖ Funkleistungsabzeichens statt, </a:t>
            </a:r>
          </a:p>
          <a:p>
            <a:r>
              <a:rPr lang="de-AT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AT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Mitglieder unserer Feuerwehr, das Funkleistungsabzeichen in Gold sichern</a:t>
            </a:r>
          </a:p>
          <a:p>
            <a:pPr algn="ctr"/>
            <a:r>
              <a:rPr lang="de-AT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GRATULATION an Raffaela Au und Jannik Stieglitz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8DE509-D6C5-2EB7-2781-0688CF41E851}"/>
              </a:ext>
            </a:extLst>
          </p:cNvPr>
          <p:cNvSpPr txBox="1"/>
          <p:nvPr/>
        </p:nvSpPr>
        <p:spPr>
          <a:xfrm>
            <a:off x="213967" y="5140165"/>
            <a:ext cx="8181122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sz="20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Sollte es Fragen zu Funkgeräten und der gleichen geben, könnt ihr euch natürlich jederzeit bei mir melden!</a:t>
            </a:r>
            <a:endParaRPr lang="de-DE" sz="1200" b="1" kern="1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84742" y="1136065"/>
            <a:ext cx="10084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Feuerwehr </a:t>
            </a:r>
            <a:r>
              <a:rPr lang="de-AT" sz="4000" b="1" dirty="0" err="1">
                <a:solidFill>
                  <a:srgbClr val="FF0000"/>
                </a:solidFill>
                <a:latin typeface="Hemi Head 426" panose="00000400000000000000" pitchFamily="2" charset="0"/>
              </a:rPr>
              <a:t>Medizinschischen</a:t>
            </a:r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 Dienst–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Christoph Petermann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10ED94-D32D-4655-8E9C-35C531291B53}"/>
              </a:ext>
            </a:extLst>
          </p:cNvPr>
          <p:cNvSpPr txBox="1"/>
          <p:nvPr/>
        </p:nvSpPr>
        <p:spPr>
          <a:xfrm>
            <a:off x="330200" y="2548064"/>
            <a:ext cx="760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dirty="0"/>
              <a:t>2023 wurde ein Spineboard inkl. Zubehör. Es freut mich das dieses Rettungsgerät in unserer Feuerwehr, so positiv angenommen wurde. 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E56417-A9F1-485D-8226-EBDF62CE51BF}"/>
              </a:ext>
            </a:extLst>
          </p:cNvPr>
          <p:cNvSpPr txBox="1"/>
          <p:nvPr/>
        </p:nvSpPr>
        <p:spPr>
          <a:xfrm>
            <a:off x="2458397" y="5857019"/>
            <a:ext cx="564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>
                <a:solidFill>
                  <a:srgbClr val="FF0000"/>
                </a:solidFill>
              </a:rPr>
              <a:t>DANKE für die Zusammenarbeit im Jahr 2023</a:t>
            </a:r>
          </a:p>
        </p:txBody>
      </p:sp>
      <p:pic>
        <p:nvPicPr>
          <p:cNvPr id="13314" name="Picture 2" descr="Fotos Feuerwehr Medizinischer Dienst – Freiwillige Feuerwehr Mühldorf">
            <a:extLst>
              <a:ext uri="{FF2B5EF4-FFF2-40B4-BE49-F238E27FC236}">
                <a16:creationId xmlns:a16="http://schemas.microsoft.com/office/drawing/2014/main" id="{1FBFCA57-B085-99F5-6F4D-1945D68B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58" y="1896597"/>
            <a:ext cx="36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4893A10-E48F-80F5-2AAF-AB0930B64DC1}"/>
              </a:ext>
            </a:extLst>
          </p:cNvPr>
          <p:cNvSpPr txBox="1"/>
          <p:nvPr/>
        </p:nvSpPr>
        <p:spPr>
          <a:xfrm>
            <a:off x="330199" y="3282955"/>
            <a:ext cx="7607301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de-A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Umgang, die Empathie und Hilfsbereitschaft bei Patienten ist mir bei     Einsätzen vom vorigen Jahr positiv in Erinnerung geblieben und die Zusammenarbeit mit dem Rettungsdienst funktionierte einwandfrei!</a:t>
            </a:r>
            <a:endParaRPr lang="de-DE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6FF608-BE6D-33E5-EBED-F6C22C8A1403}"/>
              </a:ext>
            </a:extLst>
          </p:cNvPr>
          <p:cNvSpPr txBox="1"/>
          <p:nvPr/>
        </p:nvSpPr>
        <p:spPr>
          <a:xfrm>
            <a:off x="330199" y="4419096"/>
            <a:ext cx="610235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de-A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Sollte es Bedarf für einen Erste-Hilfe-Kurs geben wäre es mir eine Freude diesen über das Rote Kreuz zu organisieren! </a:t>
            </a:r>
            <a:endParaRPr lang="de-DE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1969076" y="720026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der Feuerwehrjugend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Raffaela AU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10ED94-D32D-4655-8E9C-35C531291B53}"/>
              </a:ext>
            </a:extLst>
          </p:cNvPr>
          <p:cNvSpPr txBox="1"/>
          <p:nvPr/>
        </p:nvSpPr>
        <p:spPr>
          <a:xfrm>
            <a:off x="432624" y="1896586"/>
            <a:ext cx="657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-  interne Erprobung im Jänner 2023 erfolgreich absolviert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4C7FB38-C79A-DA6C-52CB-288503B7E5B3}"/>
              </a:ext>
            </a:extLst>
          </p:cNvPr>
          <p:cNvSpPr txBox="1"/>
          <p:nvPr/>
        </p:nvSpPr>
        <p:spPr>
          <a:xfrm>
            <a:off x="432624" y="2682588"/>
            <a:ext cx="9246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Nach kurzem und intensivem Training ging es zu die Jugendbewerbe in die Ramsau. </a:t>
            </a:r>
          </a:p>
          <a:p>
            <a:r>
              <a:rPr lang="de-DE" dirty="0"/>
              <a:t>  Unter vielen Gleichgesinnten absolvierte die </a:t>
            </a:r>
            <a:r>
              <a:rPr lang="de-DE" dirty="0" err="1"/>
              <a:t>Bewerbsgruppe</a:t>
            </a:r>
            <a:r>
              <a:rPr lang="de-DE" dirty="0"/>
              <a:t> Türnitz-Lehenrotte-</a:t>
            </a:r>
            <a:r>
              <a:rPr lang="de-DE" dirty="0" err="1"/>
              <a:t>Rotheau</a:t>
            </a:r>
            <a:r>
              <a:rPr lang="de-DE" dirty="0"/>
              <a:t> Ihre         ersten Bewerbe.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B80C1F-360C-3F3B-D3A4-6D50D492D211}"/>
              </a:ext>
            </a:extLst>
          </p:cNvPr>
          <p:cNvSpPr txBox="1"/>
          <p:nvPr/>
        </p:nvSpPr>
        <p:spPr>
          <a:xfrm>
            <a:off x="432625" y="3734926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- wir halfen beim Waldfest mit</a:t>
            </a:r>
          </a:p>
          <a:p>
            <a:endParaRPr lang="de-AT" dirty="0"/>
          </a:p>
          <a:p>
            <a:r>
              <a:rPr lang="de-AT" dirty="0"/>
              <a:t>- beim Ferienspiel sorgten wir für etwas Abkühlung im Gemeindehof und anschließend gab es ein Eis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9D4775-9F79-A47F-885E-2A9DE34A2799}"/>
              </a:ext>
            </a:extLst>
          </p:cNvPr>
          <p:cNvSpPr txBox="1"/>
          <p:nvPr/>
        </p:nvSpPr>
        <p:spPr>
          <a:xfrm>
            <a:off x="432625" y="5201856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AT" dirty="0"/>
              <a:t>Im August wurde gecampt!</a:t>
            </a:r>
          </a:p>
          <a:p>
            <a:r>
              <a:rPr lang="de-AT" dirty="0"/>
              <a:t>	es wurde Kartenlesen geübt, der richtige Aufbau einer Feuerstelle, usw..</a:t>
            </a:r>
          </a:p>
          <a:p>
            <a:r>
              <a:rPr lang="de-AT" dirty="0"/>
              <a:t>	es war ein cooles Erlebnis</a:t>
            </a:r>
          </a:p>
        </p:txBody>
      </p:sp>
      <p:pic>
        <p:nvPicPr>
          <p:cNvPr id="1028" name="Picture 4" descr="Jugend | FF Ober-Grafendorf">
            <a:extLst>
              <a:ext uri="{FF2B5EF4-FFF2-40B4-BE49-F238E27FC236}">
                <a16:creationId xmlns:a16="http://schemas.microsoft.com/office/drawing/2014/main" id="{55C67799-C975-6C98-000C-7FD57BE4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458" y="1268485"/>
            <a:ext cx="2016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EUERWEHRJUGEND LICHTENWÖRTH">
            <a:extLst>
              <a:ext uri="{FF2B5EF4-FFF2-40B4-BE49-F238E27FC236}">
                <a16:creationId xmlns:a16="http://schemas.microsoft.com/office/drawing/2014/main" id="{113F6F4D-AD12-4F4D-025C-2BFBFD76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473257"/>
            <a:ext cx="2616158" cy="3098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39CE4D8-1531-6BEC-99EB-7F7C9730678A}"/>
              </a:ext>
            </a:extLst>
          </p:cNvPr>
          <p:cNvSpPr txBox="1"/>
          <p:nvPr/>
        </p:nvSpPr>
        <p:spPr>
          <a:xfrm>
            <a:off x="432625" y="1502707"/>
            <a:ext cx="610235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Ein spannendes und ereignisreiches Jahr liegt hinter uns.</a:t>
            </a:r>
            <a:endParaRPr lang="de-D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DD65AF5-2B29-F4A0-69BA-23D7EE46A32C}"/>
              </a:ext>
            </a:extLst>
          </p:cNvPr>
          <p:cNvSpPr txBox="1"/>
          <p:nvPr/>
        </p:nvSpPr>
        <p:spPr>
          <a:xfrm>
            <a:off x="432624" y="2289587"/>
            <a:ext cx="657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-  Wissenstest im Frühjahr in St. Aegyd 2023 erfolgreich absolviert</a:t>
            </a:r>
          </a:p>
        </p:txBody>
      </p:sp>
    </p:spTree>
    <p:extLst>
      <p:ext uri="{BB962C8B-B14F-4D97-AF65-F5344CB8AC3E}">
        <p14:creationId xmlns:p14="http://schemas.microsoft.com/office/powerpoint/2010/main" val="424360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1969076" y="720026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der Feuerwehrjugend – </a:t>
            </a:r>
            <a:r>
              <a:rPr lang="de-AT" sz="2800" b="1" dirty="0">
                <a:solidFill>
                  <a:srgbClr val="FF0000"/>
                </a:solidFill>
                <a:latin typeface="Hemi Head 426" panose="00000400000000000000" pitchFamily="2" charset="0"/>
              </a:rPr>
              <a:t>Raffaela AU</a:t>
            </a:r>
            <a:endParaRPr lang="de-AT" sz="4000" b="1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E56417-A9F1-485D-8226-EBDF62CE51BF}"/>
              </a:ext>
            </a:extLst>
          </p:cNvPr>
          <p:cNvSpPr txBox="1"/>
          <p:nvPr/>
        </p:nvSpPr>
        <p:spPr>
          <a:xfrm>
            <a:off x="398977" y="4804396"/>
            <a:ext cx="8638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solidFill>
                  <a:srgbClr val="FF0000"/>
                </a:solidFill>
              </a:rPr>
              <a:t>Besonderen Dank gilt allen Kameraden die uns unterstützt und geholfen haben 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9D4775-9F79-A47F-885E-2A9DE34A2799}"/>
              </a:ext>
            </a:extLst>
          </p:cNvPr>
          <p:cNvSpPr txBox="1"/>
          <p:nvPr/>
        </p:nvSpPr>
        <p:spPr>
          <a:xfrm>
            <a:off x="392585" y="2967335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dirty="0"/>
              <a:t>Beim Friedenslicht halfen wir wieder tatkräftig mit!</a:t>
            </a:r>
          </a:p>
        </p:txBody>
      </p:sp>
      <p:pic>
        <p:nvPicPr>
          <p:cNvPr id="1028" name="Picture 4" descr="Jugend | FF Ober-Grafendorf">
            <a:extLst>
              <a:ext uri="{FF2B5EF4-FFF2-40B4-BE49-F238E27FC236}">
                <a16:creationId xmlns:a16="http://schemas.microsoft.com/office/drawing/2014/main" id="{55C67799-C975-6C98-000C-7FD57BE4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458" y="1268485"/>
            <a:ext cx="2016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EUERWEHRJUGEND LICHTENWÖRTH">
            <a:extLst>
              <a:ext uri="{FF2B5EF4-FFF2-40B4-BE49-F238E27FC236}">
                <a16:creationId xmlns:a16="http://schemas.microsoft.com/office/drawing/2014/main" id="{113F6F4D-AD12-4F4D-025C-2BFBFD76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473257"/>
            <a:ext cx="2616158" cy="3098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39CE4D8-1531-6BEC-99EB-7F7C9730678A}"/>
              </a:ext>
            </a:extLst>
          </p:cNvPr>
          <p:cNvSpPr txBox="1"/>
          <p:nvPr/>
        </p:nvSpPr>
        <p:spPr>
          <a:xfrm>
            <a:off x="440604" y="2003550"/>
            <a:ext cx="911777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 Schulbeginn starten wieder die regulären Übungen, ein besonderes Highlight war bestimmt der Ausflug zur FF-Lilienfeld, wo die Jugendlichen den ATS-Käfig testen</a:t>
            </a:r>
            <a:endParaRPr lang="de-D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88D6BB-F92A-5577-59D7-4B8B10B1EB2E}"/>
              </a:ext>
            </a:extLst>
          </p:cNvPr>
          <p:cNvSpPr txBox="1"/>
          <p:nvPr/>
        </p:nvSpPr>
        <p:spPr>
          <a:xfrm>
            <a:off x="398977" y="3575022"/>
            <a:ext cx="8680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Zum Abschluss des Jahres fand eine Übung statt, wo wir den Kindern demonstrierten wie schnell ein Christbaum und Co in Brand geraten kann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774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602A95E5-F5E6-49E9-8504-61D9DB3E9C67}"/>
              </a:ext>
            </a:extLst>
          </p:cNvPr>
          <p:cNvSpPr txBox="1"/>
          <p:nvPr/>
        </p:nvSpPr>
        <p:spPr>
          <a:xfrm>
            <a:off x="127000" y="833785"/>
            <a:ext cx="1206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rgbClr val="FF0000"/>
                </a:solidFill>
                <a:latin typeface="Hemi Head 426" panose="00000400000000000000" pitchFamily="2" charset="0"/>
              </a:rPr>
              <a:t>1 .Eröffnung der</a:t>
            </a:r>
          </a:p>
          <a:p>
            <a:r>
              <a:rPr lang="de-AT" sz="4800" b="1" dirty="0">
                <a:solidFill>
                  <a:srgbClr val="FF0000"/>
                </a:solidFill>
                <a:latin typeface="Hemi Head 426" panose="00000400000000000000" pitchFamily="2" charset="0"/>
              </a:rPr>
              <a:t>              152. Jahresmitgliederversammlung</a:t>
            </a:r>
            <a:endParaRPr lang="de-AT" sz="4800" dirty="0">
              <a:solidFill>
                <a:srgbClr val="FF0000"/>
              </a:solidFill>
              <a:latin typeface="Hemi Head 426" panose="000004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3C9978A-CE44-EE02-105B-9F8FC2C04A22}"/>
              </a:ext>
            </a:extLst>
          </p:cNvPr>
          <p:cNvSpPr txBox="1"/>
          <p:nvPr/>
        </p:nvSpPr>
        <p:spPr>
          <a:xfrm>
            <a:off x="4938643" y="3429000"/>
            <a:ext cx="6232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>
                <a:latin typeface="Hemi Head 426" panose="00000400000000000000" pitchFamily="2" charset="0"/>
              </a:rPr>
              <a:t>durch den Kommandanten </a:t>
            </a:r>
          </a:p>
          <a:p>
            <a:pPr algn="ctr"/>
            <a:r>
              <a:rPr lang="de-AT" sz="4000" dirty="0">
                <a:latin typeface="Hemi Head 426" panose="00000400000000000000" pitchFamily="2" charset="0"/>
              </a:rPr>
              <a:t>ABI Christoph Pfeffer</a:t>
            </a:r>
          </a:p>
        </p:txBody>
      </p:sp>
      <p:pic>
        <p:nvPicPr>
          <p:cNvPr id="2052" name="Picture 4" descr="Eröffnung | Sportgaststätte Ringingen">
            <a:extLst>
              <a:ext uri="{FF2B5EF4-FFF2-40B4-BE49-F238E27FC236}">
                <a16:creationId xmlns:a16="http://schemas.microsoft.com/office/drawing/2014/main" id="{C09D3295-2F39-8D70-19C8-A30E8B19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0" y="2978222"/>
            <a:ext cx="4171229" cy="29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46642" y="1136065"/>
            <a:ext cx="1008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12. Beförderungen und Ernennungen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3FD1F9-C308-450E-B750-9CB2589EC0B6}"/>
              </a:ext>
            </a:extLst>
          </p:cNvPr>
          <p:cNvSpPr txBox="1"/>
          <p:nvPr/>
        </p:nvSpPr>
        <p:spPr>
          <a:xfrm>
            <a:off x="1370842" y="2410308"/>
            <a:ext cx="406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AT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Zum Feuerwehrmann</a:t>
            </a:r>
          </a:p>
          <a:p>
            <a:pPr algn="l"/>
            <a:r>
              <a:rPr lang="de-AT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Maximillian</a:t>
            </a:r>
            <a:r>
              <a:rPr lang="de-A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Schacherl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110E30D-9F1F-419A-A4A5-9EC47810C956}"/>
              </a:ext>
            </a:extLst>
          </p:cNvPr>
          <p:cNvSpPr txBox="1"/>
          <p:nvPr/>
        </p:nvSpPr>
        <p:spPr>
          <a:xfrm>
            <a:off x="1248137" y="4396449"/>
            <a:ext cx="350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AT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Zum Löschmeister</a:t>
            </a:r>
          </a:p>
          <a:p>
            <a:pPr algn="l"/>
            <a:r>
              <a:rPr lang="de-A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Jürgen Glaser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32E6BC-9C5A-7DFD-E7A3-4DCB89CD0AFD}"/>
              </a:ext>
            </a:extLst>
          </p:cNvPr>
          <p:cNvSpPr txBox="1"/>
          <p:nvPr/>
        </p:nvSpPr>
        <p:spPr>
          <a:xfrm>
            <a:off x="7063449" y="2424657"/>
            <a:ext cx="36924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AT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Gehilfe des Jugendbetreuers</a:t>
            </a:r>
          </a:p>
          <a:p>
            <a:pPr algn="l"/>
            <a:r>
              <a:rPr lang="de-AT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Maiximilian</a:t>
            </a:r>
            <a:r>
              <a:rPr lang="de-AT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„Maxl“ Schacherl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C934D574-E48A-5502-6123-C065442123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239701" cy="223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B7C3B1C3-6F43-30AB-F252-5A0E66842A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679539" cy="267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59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2F2B26-6C73-4370-989D-622986E103F4}"/>
              </a:ext>
            </a:extLst>
          </p:cNvPr>
          <p:cNvSpPr txBox="1"/>
          <p:nvPr/>
        </p:nvSpPr>
        <p:spPr>
          <a:xfrm>
            <a:off x="4810991" y="952097"/>
            <a:ext cx="736286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Eröffnung und Begrüßung durch den Kommandanten</a:t>
            </a:r>
          </a:p>
          <a:p>
            <a:pPr marL="342900" indent="-342900">
              <a:buFontTx/>
              <a:buAutoNum type="arabicPeriod"/>
            </a:pPr>
            <a:r>
              <a:rPr lang="de-AT" dirty="0">
                <a:latin typeface="Meta" panose="00000400000000000000" pitchFamily="2" charset="0"/>
              </a:rPr>
              <a:t>Feststellung der Beschlussfähigkeit</a:t>
            </a:r>
          </a:p>
          <a:p>
            <a:pPr marL="342900" indent="-342900">
              <a:buFontTx/>
              <a:buAutoNum type="arabicPeriod"/>
            </a:pPr>
            <a:r>
              <a:rPr lang="de-AT" dirty="0">
                <a:latin typeface="Meta" panose="00000400000000000000" pitchFamily="2" charset="0"/>
              </a:rPr>
              <a:t>Genehmigung der Tagesordnung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Gedenken an unsere Verstorbenen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Genehmigung des Protokolls der 151. Mitgliederversammlung (MV) 2023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Bericht des Kommandanten und des Kommandant-Stellvertreters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Bericht über die Kassengebarung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Bericht der Kassenprüfer mit Neubestellung eines Kassenprüfers für die Jahre 2024 und 2025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Genehmigung des Rechnungsabschlusses – Entlastung des Leiters des Verwaltungsdienstes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Berichte der Sachbearbeiter</a:t>
            </a:r>
          </a:p>
          <a:p>
            <a:pPr marL="342900" indent="-342900">
              <a:buAutoNum type="arabicPeriod"/>
            </a:pPr>
            <a:r>
              <a:rPr lang="de-AT" sz="1800" b="0" i="0" dirty="0">
                <a:solidFill>
                  <a:srgbClr val="000000"/>
                </a:solidFill>
                <a:effectLst/>
                <a:latin typeface="Meta" panose="00000400000000000000" pitchFamily="2" charset="0"/>
              </a:rPr>
              <a:t>Wahlen (gemäß §§ 63 bis 70 NÖFG 2015 und §§ 55 bis 61 NÖFO)</a:t>
            </a:r>
            <a:br>
              <a:rPr lang="de-AT" sz="1800" b="0" i="0" dirty="0">
                <a:solidFill>
                  <a:srgbClr val="000000"/>
                </a:solidFill>
                <a:effectLst/>
                <a:latin typeface="Meta" panose="00000400000000000000" pitchFamily="2" charset="0"/>
              </a:rPr>
            </a:br>
            <a:r>
              <a:rPr lang="de-AT" sz="1800" b="0" i="0" dirty="0">
                <a:solidFill>
                  <a:srgbClr val="000000"/>
                </a:solidFill>
                <a:effectLst/>
                <a:latin typeface="Meta" panose="00000400000000000000" pitchFamily="2" charset="0"/>
              </a:rPr>
              <a:t> Wahl des zweiten Feuerwehrkommandantenstellvertreters</a:t>
            </a:r>
            <a:r>
              <a:rPr lang="de-AT" dirty="0">
                <a:latin typeface="Meta" panose="00000400000000000000" pitchFamily="2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Beförderungen und Ernennungen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Schulungen</a:t>
            </a:r>
          </a:p>
          <a:p>
            <a:pPr lvl="1"/>
            <a:r>
              <a:rPr lang="de-AT" dirty="0">
                <a:latin typeface="Meta" panose="00000400000000000000" pitchFamily="2" charset="0"/>
              </a:rPr>
              <a:t>Aufbau Alarmpläne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Ansprachen der Ehrengäste</a:t>
            </a:r>
          </a:p>
          <a:p>
            <a:pPr marL="342900" indent="-342900">
              <a:buAutoNum type="arabicPeriod"/>
            </a:pPr>
            <a:r>
              <a:rPr lang="de-AT" dirty="0">
                <a:latin typeface="Meta" panose="00000400000000000000" pitchFamily="2" charset="0"/>
              </a:rPr>
              <a:t>Allfälliges</a:t>
            </a: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3B0E01-BBD0-44A8-B5A9-471633D4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3" y="1904194"/>
            <a:ext cx="3226926" cy="49538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FFD1B67-C999-4CAD-8AEA-08E395D113EF}"/>
              </a:ext>
            </a:extLst>
          </p:cNvPr>
          <p:cNvSpPr txBox="1"/>
          <p:nvPr/>
        </p:nvSpPr>
        <p:spPr>
          <a:xfrm>
            <a:off x="18141" y="952097"/>
            <a:ext cx="4716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3. Genehmigung der </a:t>
            </a:r>
          </a:p>
          <a:p>
            <a:pPr algn="r"/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106138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46642" y="1136065"/>
            <a:ext cx="1159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6. Bericht des Kommandos 2023</a:t>
            </a:r>
          </a:p>
        </p:txBody>
      </p:sp>
      <p:pic>
        <p:nvPicPr>
          <p:cNvPr id="12" name="Grafik 11" descr="Ein Bild, das Person, Im Haus, Mann enthält.&#10;&#10;Automatisch generierte Beschreibung">
            <a:extLst>
              <a:ext uri="{FF2B5EF4-FFF2-40B4-BE49-F238E27FC236}">
                <a16:creationId xmlns:a16="http://schemas.microsoft.com/office/drawing/2014/main" id="{763385D2-511D-3D1B-A38D-98029916D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6001" y="2686187"/>
            <a:ext cx="431999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 descr="Ein Bild, das Person, Kleidung, Menschliches Gesicht, Militäruniform enthält.&#10;&#10;Automatisch generierte Beschreibung">
            <a:extLst>
              <a:ext uri="{FF2B5EF4-FFF2-40B4-BE49-F238E27FC236}">
                <a16:creationId xmlns:a16="http://schemas.microsoft.com/office/drawing/2014/main" id="{D80733BF-76DC-63D8-1CAE-94E2B2D70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t="14348" r="51868" b="33479"/>
          <a:stretch/>
        </p:blipFill>
        <p:spPr>
          <a:xfrm>
            <a:off x="1112894" y="2001853"/>
            <a:ext cx="2631812" cy="424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rafik 14" descr="Ein Bild, das Person, Mann, Im Haus, Anzug enthält.&#10;&#10;Automatisch generierte Beschreibung">
            <a:extLst>
              <a:ext uri="{FF2B5EF4-FFF2-40B4-BE49-F238E27FC236}">
                <a16:creationId xmlns:a16="http://schemas.microsoft.com/office/drawing/2014/main" id="{786C6763-700F-6C19-0CB9-2E2577C2E2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2" t="345" r="27150" b="-345"/>
          <a:stretch/>
        </p:blipFill>
        <p:spPr>
          <a:xfrm>
            <a:off x="8447295" y="2001854"/>
            <a:ext cx="3101010" cy="424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963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6BDC1-65E9-469A-8B04-7BDECD59C84F}"/>
              </a:ext>
            </a:extLst>
          </p:cNvPr>
          <p:cNvSpPr txBox="1"/>
          <p:nvPr/>
        </p:nvSpPr>
        <p:spPr>
          <a:xfrm>
            <a:off x="446642" y="1136065"/>
            <a:ext cx="1159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Kommandanten über das Jahr 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850400-ED70-D971-F17C-44AC77E0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856">
            <a:off x="321937" y="3013432"/>
            <a:ext cx="6482000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786C34-2AD9-64A5-1358-914259FD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265">
            <a:off x="5531095" y="3033384"/>
            <a:ext cx="6482000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euerwehrjugend – ÖBFV">
            <a:extLst>
              <a:ext uri="{FF2B5EF4-FFF2-40B4-BE49-F238E27FC236}">
                <a16:creationId xmlns:a16="http://schemas.microsoft.com/office/drawing/2014/main" id="{64798328-98FC-A2C8-6FFA-D2C52F7D4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10125"/>
          <a:stretch/>
        </p:blipFill>
        <p:spPr bwMode="auto">
          <a:xfrm>
            <a:off x="0" y="1650990"/>
            <a:ext cx="12192000" cy="220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Feuerwehrjugend – ÖBFV">
            <a:extLst>
              <a:ext uri="{FF2B5EF4-FFF2-40B4-BE49-F238E27FC236}">
                <a16:creationId xmlns:a16="http://schemas.microsoft.com/office/drawing/2014/main" id="{1E2FCE8B-B262-4116-2110-20C394172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10125"/>
          <a:stretch/>
        </p:blipFill>
        <p:spPr bwMode="auto">
          <a:xfrm>
            <a:off x="0" y="1631038"/>
            <a:ext cx="12192000" cy="220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6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375407E-0768-431B-9B05-32E786B6A7F5}"/>
              </a:ext>
            </a:extLst>
          </p:cNvPr>
          <p:cNvSpPr txBox="1"/>
          <p:nvPr/>
        </p:nvSpPr>
        <p:spPr>
          <a:xfrm>
            <a:off x="4343400" y="2313277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Einsatzstatistik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Einsätze (1 Brandeinsätze, 2 Fehlausr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ückungen,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Brandsicherheitswache,       35 Technische Einsätze, 2 Schadstoffeinsätze), 262 Mitglieder, 279 Einsatzstunden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6A63C9-7648-4395-AD0F-9D38AEA7D690}"/>
              </a:ext>
            </a:extLst>
          </p:cNvPr>
          <p:cNvSpPr txBox="1"/>
          <p:nvPr/>
        </p:nvSpPr>
        <p:spPr>
          <a:xfrm>
            <a:off x="4343400" y="4343657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Tätigkeitsstatistik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Tätigkeiten, 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988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Mitglieder, 6707 Tätigkeitsstunden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D60EE1-437A-4A5A-8FDD-207B7B0AC97E}"/>
              </a:ext>
            </a:extLst>
          </p:cNvPr>
          <p:cNvSpPr txBox="1"/>
          <p:nvPr/>
        </p:nvSpPr>
        <p:spPr>
          <a:xfrm>
            <a:off x="4343400" y="3161770"/>
            <a:ext cx="755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Übungsstatistik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 Übungen (davon 8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Bewerbsübungen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353 Mitglieder, 823 Übungsstunden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8DF3CC-C596-45B2-869C-D73450BE5325}"/>
              </a:ext>
            </a:extLst>
          </p:cNvPr>
          <p:cNvSpPr txBox="1"/>
          <p:nvPr/>
        </p:nvSpPr>
        <p:spPr>
          <a:xfrm>
            <a:off x="4343400" y="376236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Kursteilnahmen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Kurse, 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Mitglieder, 52 Kursteilnahmestunden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F8EB80-A50F-4337-8C91-1C07B25DBD1A}"/>
              </a:ext>
            </a:extLst>
          </p:cNvPr>
          <p:cNvSpPr txBox="1"/>
          <p:nvPr/>
        </p:nvSpPr>
        <p:spPr>
          <a:xfrm>
            <a:off x="4343400" y="5531724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Gesamtstatistik</a:t>
            </a:r>
            <a:endParaRPr lang="de-AT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273 Ereignisse, 1652 Mitglieder, 8147 Stunden</a:t>
            </a:r>
            <a:endParaRPr lang="de-AT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13D9228-2C51-450E-B5E8-0E2BF8523E07}"/>
              </a:ext>
            </a:extLst>
          </p:cNvPr>
          <p:cNvSpPr txBox="1"/>
          <p:nvPr/>
        </p:nvSpPr>
        <p:spPr>
          <a:xfrm>
            <a:off x="4343400" y="1759483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latin typeface="Hemi Head 426" panose="00000400000000000000" pitchFamily="2" charset="0"/>
              </a:rPr>
              <a:t>Jahresstatistik 2023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F92D855-714F-5887-4738-0E120C375187}"/>
              </a:ext>
            </a:extLst>
          </p:cNvPr>
          <p:cNvSpPr txBox="1"/>
          <p:nvPr/>
        </p:nvSpPr>
        <p:spPr>
          <a:xfrm>
            <a:off x="4343400" y="498186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Bewerbsteilnahmen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Bewerbe, 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Mitglieder, 286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Bewerbsstunden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Statistik Land Brandenburg | Landesamt für Arbeitsschutz, Verbraucherschutz  und Gesundheit (LAVG)">
            <a:extLst>
              <a:ext uri="{FF2B5EF4-FFF2-40B4-BE49-F238E27FC236}">
                <a16:creationId xmlns:a16="http://schemas.microsoft.com/office/drawing/2014/main" id="{32EA0BD6-5039-789B-7A9C-411419F1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982">
            <a:off x="245420" y="3055125"/>
            <a:ext cx="3600000" cy="20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9ECA58-5C0B-120B-8E0A-A676490C1893}"/>
              </a:ext>
            </a:extLst>
          </p:cNvPr>
          <p:cNvSpPr txBox="1"/>
          <p:nvPr/>
        </p:nvSpPr>
        <p:spPr>
          <a:xfrm>
            <a:off x="0" y="986416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9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Kommandant Stellvertreter über das Jahr 2023</a:t>
            </a:r>
          </a:p>
        </p:txBody>
      </p:sp>
    </p:spTree>
    <p:extLst>
      <p:ext uri="{BB962C8B-B14F-4D97-AF65-F5344CB8AC3E}">
        <p14:creationId xmlns:p14="http://schemas.microsoft.com/office/powerpoint/2010/main" val="35297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29ECA58-5C0B-120B-8E0A-A676490C1893}"/>
              </a:ext>
            </a:extLst>
          </p:cNvPr>
          <p:cNvSpPr txBox="1"/>
          <p:nvPr/>
        </p:nvSpPr>
        <p:spPr>
          <a:xfrm>
            <a:off x="0" y="990245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9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Kommandant Stellvertreter über das Jahr 2023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60D7F92-51DC-BC0C-39D6-6FAD7F060070}"/>
              </a:ext>
            </a:extLst>
          </p:cNvPr>
          <p:cNvSpPr txBox="1"/>
          <p:nvPr/>
        </p:nvSpPr>
        <p:spPr>
          <a:xfrm flipH="1">
            <a:off x="7823200" y="1897437"/>
            <a:ext cx="4152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-Brand im PBZ Türnitz (Mistkübel im Innenbereich)</a:t>
            </a:r>
          </a:p>
          <a:p>
            <a:r>
              <a:rPr lang="de-AT" dirty="0"/>
              <a:t>-Brandverdacht im neuen Wohnbau im Markt – was der Auslöser für die RWA war ist nicht bekannt</a:t>
            </a:r>
          </a:p>
          <a:p>
            <a:endParaRPr lang="de-DE" dirty="0"/>
          </a:p>
          <a:p>
            <a:r>
              <a:rPr lang="de-DE" b="1" u="sng" dirty="0"/>
              <a:t>Gliederung der 35 technischen Einsätze</a:t>
            </a:r>
          </a:p>
          <a:p>
            <a:r>
              <a:rPr lang="de-DE" dirty="0"/>
              <a:t>1Auslaufen von Öl</a:t>
            </a:r>
          </a:p>
          <a:p>
            <a:r>
              <a:rPr lang="de-DE" dirty="0"/>
              <a:t>1 KFZ mit Alternativantrieb</a:t>
            </a:r>
          </a:p>
          <a:p>
            <a:r>
              <a:rPr lang="de-DE" dirty="0"/>
              <a:t>11 Einsätze nach VU</a:t>
            </a:r>
          </a:p>
          <a:p>
            <a:r>
              <a:rPr lang="de-DE" dirty="0"/>
              <a:t>3 Kanalreinigungsarbeiten</a:t>
            </a:r>
          </a:p>
          <a:p>
            <a:r>
              <a:rPr lang="de-DE" dirty="0"/>
              <a:t>3 Retten/Befreien von Menschen</a:t>
            </a:r>
          </a:p>
          <a:p>
            <a:r>
              <a:rPr lang="de-DE" dirty="0"/>
              <a:t>1 Retten/Befreien von Tieren</a:t>
            </a:r>
          </a:p>
          <a:p>
            <a:r>
              <a:rPr lang="de-DE" dirty="0"/>
              <a:t>2 Straße reinigen</a:t>
            </a:r>
          </a:p>
          <a:p>
            <a:r>
              <a:rPr lang="de-DE" dirty="0"/>
              <a:t>5 Sturmeinsätze</a:t>
            </a:r>
          </a:p>
          <a:p>
            <a:r>
              <a:rPr lang="de-DE" dirty="0"/>
              <a:t>8 Wasserversorgung/füllen</a:t>
            </a:r>
          </a:p>
          <a:p>
            <a:r>
              <a:rPr lang="de-DE" dirty="0"/>
              <a:t>1 sonstiger technischer Einsatz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FFF4CDD1-9D97-828E-3E1F-F86DB9D9E1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7275062"/>
              </p:ext>
            </p:extLst>
          </p:nvPr>
        </p:nvGraphicFramePr>
        <p:xfrm>
          <a:off x="215900" y="1630627"/>
          <a:ext cx="7607300" cy="5024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81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283E81C-D4B0-A351-E1ED-7C57951C4D76}"/>
              </a:ext>
            </a:extLst>
          </p:cNvPr>
          <p:cNvSpPr txBox="1"/>
          <p:nvPr/>
        </p:nvSpPr>
        <p:spPr>
          <a:xfrm>
            <a:off x="0" y="986416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900" b="1" dirty="0">
                <a:solidFill>
                  <a:srgbClr val="FF0000"/>
                </a:solidFill>
                <a:latin typeface="Hemi Head 426" panose="00000400000000000000" pitchFamily="2" charset="0"/>
              </a:rPr>
              <a:t>Bericht des Kommandant Stellvertreter über das Jahr 2023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3D7B4F59-8C7F-A96B-6F21-5D1F8BCB1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677933"/>
              </p:ext>
            </p:extLst>
          </p:nvPr>
        </p:nvGraphicFramePr>
        <p:xfrm>
          <a:off x="203200" y="1678913"/>
          <a:ext cx="11760200" cy="445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366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A493CA-8C12-40FD-AF05-5B3B14DE2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29" y="1411375"/>
            <a:ext cx="5774807" cy="4680000"/>
          </a:xfrm>
          <a:prstGeom prst="rect">
            <a:avLst/>
          </a:prstGeom>
        </p:spPr>
      </p:pic>
      <p:pic>
        <p:nvPicPr>
          <p:cNvPr id="4098" name="Picture 2" descr="Rotes Kreuz und Nestlé: Partner in der Corona-Krise">
            <a:extLst>
              <a:ext uri="{FF2B5EF4-FFF2-40B4-BE49-F238E27FC236}">
                <a16:creationId xmlns:a16="http://schemas.microsoft.com/office/drawing/2014/main" id="{4AA65B16-0B2C-FEB5-8181-7A1C3EF5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025299"/>
            <a:ext cx="25654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7A0B692-5082-AED5-5313-C0B4F90C2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992687"/>
            <a:ext cx="34290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Logo enthält.&#10;&#10;Automatisch generierte Beschreibung">
            <a:extLst>
              <a:ext uri="{FF2B5EF4-FFF2-40B4-BE49-F238E27FC236}">
                <a16:creationId xmlns:a16="http://schemas.microsoft.com/office/drawing/2014/main" id="{E319F64E-E78E-8517-E7BE-B2AF6E9B9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66" y="1411375"/>
            <a:ext cx="2036068" cy="2179324"/>
          </a:xfrm>
          <a:prstGeom prst="rect">
            <a:avLst/>
          </a:prstGeom>
        </p:spPr>
      </p:pic>
      <p:pic>
        <p:nvPicPr>
          <p:cNvPr id="4102" name="Picture 6" descr="Bergrettung | ÖBRD - Bundesverband">
            <a:extLst>
              <a:ext uri="{FF2B5EF4-FFF2-40B4-BE49-F238E27FC236}">
                <a16:creationId xmlns:a16="http://schemas.microsoft.com/office/drawing/2014/main" id="{641BEA73-995D-6176-43B2-D11AF6CA1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366" y="4202500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88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 Power Point Präsentation 2022.potx" id="{CF5A425C-2A16-4EA7-9C5C-EB6FB5CD2881}" vid="{51EBF7A7-A0DF-46C0-A117-60756530A2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1234</Words>
  <Application>Microsoft Office PowerPoint</Application>
  <PresentationFormat>Breitbild</PresentationFormat>
  <Paragraphs>174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Hemi Head 426</vt:lpstr>
      <vt:lpstr>Meta</vt:lpstr>
      <vt:lpstr>Symbol</vt:lpstr>
      <vt:lpstr>Times New Roman</vt:lpstr>
      <vt:lpstr>Office</vt:lpstr>
      <vt:lpstr>Office</vt:lpstr>
      <vt:lpstr>HERZLICH WILLKOMMEN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Christoph Pfeffer</dc:creator>
  <cp:lastModifiedBy>FF-Türnitz Webmaster</cp:lastModifiedBy>
  <cp:revision>5</cp:revision>
  <cp:lastPrinted>2022-05-20T05:57:59Z</cp:lastPrinted>
  <dcterms:created xsi:type="dcterms:W3CDTF">2022-03-07T13:42:10Z</dcterms:created>
  <dcterms:modified xsi:type="dcterms:W3CDTF">2024-03-24T19:47:56Z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80f1795-acd5-4d19-bff0-9b015d23b5ae_Enabled">
    <vt:lpwstr>True</vt:lpwstr>
  </property>
  <property fmtid="{D5CDD505-2E9C-101B-9397-08002B2CF9AE}" pid="3" name="MSIP_Label_080f1795-acd5-4d19-bff0-9b015d23b5ae_SiteId">
    <vt:lpwstr>fd4ab392-fc44-4e6b-aa0a-a6aa3a68ab5f</vt:lpwstr>
  </property>
  <property fmtid="{D5CDD505-2E9C-101B-9397-08002B2CF9AE}" pid="4" name="MSIP_Label_080f1795-acd5-4d19-bff0-9b015d23b5ae_Owner">
    <vt:lpwstr>christoph.pfeffer@komatsuforest.com</vt:lpwstr>
  </property>
  <property fmtid="{D5CDD505-2E9C-101B-9397-08002B2CF9AE}" pid="5" name="MSIP_Label_080f1795-acd5-4d19-bff0-9b015d23b5ae_SetDate">
    <vt:lpwstr>2022-03-07T14:12:09.8127936Z</vt:lpwstr>
  </property>
  <property fmtid="{D5CDD505-2E9C-101B-9397-08002B2CF9AE}" pid="6" name="MSIP_Label_080f1795-acd5-4d19-bff0-9b015d23b5ae_Name">
    <vt:lpwstr>General</vt:lpwstr>
  </property>
  <property fmtid="{D5CDD505-2E9C-101B-9397-08002B2CF9AE}" pid="7" name="MSIP_Label_080f1795-acd5-4d19-bff0-9b015d23b5ae_Application">
    <vt:lpwstr>Microsoft Azure Information Protection</vt:lpwstr>
  </property>
  <property fmtid="{D5CDD505-2E9C-101B-9397-08002B2CF9AE}" pid="8" name="MSIP_Label_080f1795-acd5-4d19-bff0-9b015d23b5ae_ActionId">
    <vt:lpwstr>3f1bfb69-ddb9-4b36-809d-2e596f5233b2</vt:lpwstr>
  </property>
  <property fmtid="{D5CDD505-2E9C-101B-9397-08002B2CF9AE}" pid="9" name="MSIP_Label_080f1795-acd5-4d19-bff0-9b015d23b5ae_Extended_MSFT_Method">
    <vt:lpwstr>Manual</vt:lpwstr>
  </property>
  <property fmtid="{D5CDD505-2E9C-101B-9397-08002B2CF9AE}" pid="10" name="Sensitivity">
    <vt:lpwstr>General</vt:lpwstr>
  </property>
</Properties>
</file>